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15"/>
  </p:notesMasterIdLst>
  <p:sldIdLst>
    <p:sldId id="256" r:id="rId2"/>
    <p:sldId id="257" r:id="rId3"/>
    <p:sldId id="263" r:id="rId4"/>
    <p:sldId id="270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9C71C-4641-47BD-BD74-D45C4A671329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2DF8D-03D1-47E4-84EC-41FDB6632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953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AA00-901B-4E94-8E61-B12CD85A8B8E}" type="datetime1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29FF-F9E0-47E7-B132-D81C7A99351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696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2A60-B6A5-4F90-B8DA-78C29BB4B843}" type="datetime1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29FF-F9E0-47E7-B132-D81C7A993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5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78EE-5484-4CF8-8550-69E10D57C5A0}" type="datetime1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29FF-F9E0-47E7-B132-D81C7A993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20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5707-97BE-4A81-AF69-D1F8F8BF6623}" type="datetime1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29FF-F9E0-47E7-B132-D81C7A993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17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93B0-C638-45A3-B80A-A036B0ECA558}" type="datetime1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29FF-F9E0-47E7-B132-D81C7A99351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02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7B43-4486-4F4F-81BE-C2190421AD83}" type="datetime1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29FF-F9E0-47E7-B132-D81C7A993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35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6381-A3F4-4E4C-8562-5FEC61718B63}" type="datetime1">
              <a:rPr lang="en-GB" smtClean="0"/>
              <a:t>24/11/2022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29FF-F9E0-47E7-B132-D81C7A993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48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AF34-82A5-4AB7-9DA5-831CD0CBDABA}" type="datetime1">
              <a:rPr lang="en-GB" smtClean="0"/>
              <a:t>24/11/2022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29FF-F9E0-47E7-B132-D81C7A993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55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29E0-95C3-4841-8668-724D5238C423}" type="datetime1">
              <a:rPr lang="en-GB" smtClean="0"/>
              <a:t>24/11/2022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29FF-F9E0-47E7-B132-D81C7A993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51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3CEDF37-0673-4156-9274-D0AB863B30C8}" type="datetime1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0329FF-F9E0-47E7-B132-D81C7A993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11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9137-F263-48F2-AB9E-3B81D174B8E7}" type="datetime1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29FF-F9E0-47E7-B132-D81C7A993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68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6783E9A-0313-4D97-A775-58D6E0F706AA}" type="datetime1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B0329FF-F9E0-47E7-B132-D81C7A99351A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52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news-room/feature-stories/detail/10-areas-for-national-action-on-alcoho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F1D0B-94D9-438C-BDC9-B68AE6E6AE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Recent highlights on level of alcohol abuse and Key research gaps for Uganda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6138C-E1A0-46B2-A001-73B561ED3D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i="1" dirty="0"/>
              <a:t>Nazarius Mbona Tumwesigye</a:t>
            </a:r>
          </a:p>
          <a:p>
            <a:r>
              <a:rPr lang="en-GB" i="1" dirty="0"/>
              <a:t>Cissie Namanda </a:t>
            </a:r>
          </a:p>
          <a:p>
            <a:r>
              <a:rPr lang="en-GB" i="1" dirty="0"/>
              <a:t>Claire Biribawa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198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7DF5B-4D89-4B45-899A-802E4CB26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Gaps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77846-E29B-43FB-B2DE-6C2865718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Marketing of alcoholic beverages.</a:t>
            </a:r>
          </a:p>
          <a:p>
            <a:pPr lvl="1"/>
            <a:r>
              <a:rPr lang="en-GB" dirty="0"/>
              <a:t>There is a lot of evidence connecting advertisement and alcohol consumption in Uganda[6, 7] Adolescent boys and young men who possessed items with an alcohol brand logo in Uganda had higher odds of consuming alcohol than those who did not[8].</a:t>
            </a:r>
          </a:p>
          <a:p>
            <a:pPr lvl="1"/>
            <a:r>
              <a:rPr lang="en-GB" dirty="0"/>
              <a:t>Adverts- can we restrict advertising?  And how far can we go with this?    </a:t>
            </a:r>
          </a:p>
          <a:p>
            <a:pPr lvl="1"/>
            <a:r>
              <a:rPr lang="en-GB" dirty="0"/>
              <a:t>How much of advertising reaches children and other vulnerable population? </a:t>
            </a:r>
          </a:p>
          <a:p>
            <a:pPr lvl="1"/>
            <a:r>
              <a:rPr lang="en-GB" dirty="0"/>
              <a:t>What are the best practices from other countries?</a:t>
            </a:r>
          </a:p>
          <a:p>
            <a:r>
              <a:rPr lang="en-GB" dirty="0"/>
              <a:t>Pricing policies</a:t>
            </a:r>
          </a:p>
          <a:p>
            <a:pPr lvl="1"/>
            <a:r>
              <a:rPr lang="en-GB" dirty="0"/>
              <a:t>There is lack of research on impact of different pricing. </a:t>
            </a:r>
          </a:p>
          <a:p>
            <a:pPr lvl="1"/>
            <a:r>
              <a:rPr lang="en-GB" dirty="0"/>
              <a:t>Wont over pricing drown people into local, unregulated alcohol?</a:t>
            </a:r>
          </a:p>
          <a:p>
            <a:pPr lvl="1"/>
            <a:r>
              <a:rPr lang="en-US" dirty="0"/>
              <a:t>Reducing demand through taxation and pricing mechanisms;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33B56-6032-43D5-9D55-B6C739DC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29FF-F9E0-47E7-B132-D81C7A99351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518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5A55D-8D18-457B-80AB-37FC5D30C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EC3C9-041A-4EE8-9A58-B980EB92B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Reducing the negative consequences of drinking and alcohol intoxication.</a:t>
            </a:r>
          </a:p>
          <a:p>
            <a:pPr lvl="1"/>
            <a:r>
              <a:rPr lang="en-GB" dirty="0"/>
              <a:t>cost benefit analysis of existing rehab services ? Currently most of these are private and quite expensive.</a:t>
            </a:r>
          </a:p>
          <a:p>
            <a:pPr lvl="1"/>
            <a:r>
              <a:rPr lang="en-GB" dirty="0"/>
              <a:t>The feasibility analysis for setting up the rehab centres upcountry. Most are in Kampala</a:t>
            </a:r>
          </a:p>
          <a:p>
            <a:pPr lvl="1"/>
            <a:r>
              <a:rPr lang="en-GB" dirty="0"/>
              <a:t>Stigma- main reason people shy away from public facilities.</a:t>
            </a:r>
          </a:p>
          <a:p>
            <a:pPr lvl="1"/>
            <a:r>
              <a:rPr lang="en-US" dirty="0"/>
              <a:t>accessible and affordable treatment for people with alcohol-use disorders</a:t>
            </a:r>
            <a:endParaRPr lang="en-GB" dirty="0"/>
          </a:p>
          <a:p>
            <a:r>
              <a:rPr lang="en-GB" dirty="0"/>
              <a:t>Monitoring and surveillance</a:t>
            </a:r>
          </a:p>
          <a:p>
            <a:pPr lvl="1"/>
            <a:r>
              <a:rPr lang="en-GB" dirty="0"/>
              <a:t>Can we manage a fully fledge monitoring  and evaluation system? A pilot test  in 2019/20 showed this is possible with 100% compliance of participating rehab centres.</a:t>
            </a:r>
            <a:endParaRPr lang="en-GB" sz="2000" dirty="0"/>
          </a:p>
          <a:p>
            <a:pPr lvl="1"/>
            <a:r>
              <a:rPr lang="en-GB" dirty="0"/>
              <a:t>Can alcohol screening data be integrated into the HMIS?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0C3E0-873D-4F91-B79C-59CFAE8DF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29FF-F9E0-47E7-B132-D81C7A99351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874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BC096-7B4F-40CC-87BC-51988CBA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AC258-63ED-4B53-B36F-7E0128F9B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country ‘s level of alcohol use and negative </a:t>
            </a:r>
            <a:r>
              <a:rPr lang="en-GB"/>
              <a:t>outcomes still high </a:t>
            </a:r>
          </a:p>
          <a:p>
            <a:r>
              <a:rPr lang="en-GB" dirty="0"/>
              <a:t>Plenty of work to get evidence that can drive policy formulation and implementation</a:t>
            </a:r>
          </a:p>
          <a:p>
            <a:r>
              <a:rPr lang="en-GB" dirty="0"/>
              <a:t>Communities and everyone is a key player</a:t>
            </a:r>
          </a:p>
          <a:p>
            <a:r>
              <a:rPr lang="en-GB" dirty="0"/>
              <a:t>Monitoring and evaluation cuts across several interventions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D6E30-50CD-4B13-8250-0F5F17A4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29FF-F9E0-47E7-B132-D81C7A99351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622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6638C-3364-4B30-B7CB-65EB1816E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213F8-25EA-4C29-8C21-C6AE35F7C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1.	Clifford, P.R., S.A. </a:t>
            </a:r>
            <a:r>
              <a:rPr lang="en-US" dirty="0" err="1"/>
              <a:t>Maisto</a:t>
            </a:r>
            <a:r>
              <a:rPr lang="en-US" dirty="0"/>
              <a:t>, and C.M. Davis, </a:t>
            </a:r>
            <a:r>
              <a:rPr lang="en-US" i="1" dirty="0"/>
              <a:t>Alcohol treatment research assessment exposure subject reactivity effects: Part I. Alcohol use and related consequences.</a:t>
            </a:r>
            <a:r>
              <a:rPr lang="en-US" dirty="0"/>
              <a:t> Journal of studies on alcohol and drugs, 2007. </a:t>
            </a:r>
            <a:r>
              <a:rPr lang="en-US" b="1" dirty="0"/>
              <a:t>68</a:t>
            </a:r>
            <a:r>
              <a:rPr lang="en-US" dirty="0"/>
              <a:t>(4): p. 519-528.</a:t>
            </a:r>
            <a:endParaRPr lang="en-GB" dirty="0"/>
          </a:p>
          <a:p>
            <a:r>
              <a:rPr lang="en-US" dirty="0"/>
              <a:t>2.	Laing, T., et al., </a:t>
            </a:r>
            <a:r>
              <a:rPr lang="en-US" i="1" dirty="0"/>
              <a:t>Gulu-District_Towards-an-Alcohol-Ordinance_2015</a:t>
            </a:r>
            <a:r>
              <a:rPr lang="en-US" dirty="0"/>
              <a:t>. 2015, </a:t>
            </a:r>
            <a:r>
              <a:rPr lang="en-US" dirty="0" err="1"/>
              <a:t>Movendi</a:t>
            </a:r>
            <a:r>
              <a:rPr lang="en-US" dirty="0"/>
              <a:t> International.</a:t>
            </a:r>
            <a:endParaRPr lang="en-GB" dirty="0"/>
          </a:p>
          <a:p>
            <a:r>
              <a:rPr lang="en-US" dirty="0"/>
              <a:t>3.	</a:t>
            </a:r>
            <a:r>
              <a:rPr lang="en-US" dirty="0" err="1"/>
              <a:t>Nafula</a:t>
            </a:r>
            <a:r>
              <a:rPr lang="en-US" dirty="0"/>
              <a:t>, A.,</a:t>
            </a:r>
            <a:r>
              <a:rPr lang="en-US" i="1" dirty="0"/>
              <a:t> </a:t>
            </a:r>
            <a:r>
              <a:rPr lang="en-US" i="1" dirty="0" err="1"/>
              <a:t>Gulu</a:t>
            </a:r>
            <a:r>
              <a:rPr lang="en-US" i="1" dirty="0"/>
              <a:t> district council goes ahead to implement the alcohol control ordinance, Capital radio, January 31, 2017</a:t>
            </a:r>
            <a:r>
              <a:rPr lang="en-US" dirty="0"/>
              <a:t>. 2017, Capital Radio: Kampala.</a:t>
            </a:r>
            <a:endParaRPr lang="en-GB" dirty="0"/>
          </a:p>
          <a:p>
            <a:r>
              <a:rPr lang="en-US" dirty="0"/>
              <a:t>4.	</a:t>
            </a:r>
            <a:r>
              <a:rPr lang="en-US" dirty="0" err="1"/>
              <a:t>Stoppel</a:t>
            </a:r>
            <a:r>
              <a:rPr lang="en-US" dirty="0"/>
              <a:t>, R., </a:t>
            </a:r>
            <a:r>
              <a:rPr lang="en-US" i="1" dirty="0"/>
              <a:t>Alcohol availability and alcohol-attributable mortality: economic implications following a change in sales policy.</a:t>
            </a:r>
            <a:r>
              <a:rPr lang="en-US" dirty="0"/>
              <a:t> </a:t>
            </a:r>
            <a:r>
              <a:rPr lang="en-US" dirty="0" err="1"/>
              <a:t>CESifo</a:t>
            </a:r>
            <a:r>
              <a:rPr lang="en-US" dirty="0"/>
              <a:t> Economic Studies, 2021. </a:t>
            </a:r>
            <a:r>
              <a:rPr lang="en-US" b="1" dirty="0"/>
              <a:t>67</a:t>
            </a:r>
            <a:r>
              <a:rPr lang="en-US" dirty="0"/>
              <a:t>(4): p. 463-483.</a:t>
            </a:r>
            <a:endParaRPr lang="en-GB" dirty="0"/>
          </a:p>
          <a:p>
            <a:r>
              <a:rPr lang="en-US" dirty="0"/>
              <a:t>5.	de Andrade, D., et al., </a:t>
            </a:r>
            <a:r>
              <a:rPr lang="en-US" i="1" dirty="0"/>
              <a:t>The impact of changes to alcohol policy on patron drinking </a:t>
            </a:r>
            <a:r>
              <a:rPr lang="en-US" i="1" dirty="0" err="1"/>
              <a:t>behaviours</a:t>
            </a:r>
            <a:r>
              <a:rPr lang="en-US" i="1" dirty="0"/>
              <a:t> in Queensland.</a:t>
            </a:r>
            <a:r>
              <a:rPr lang="en-US" dirty="0"/>
              <a:t> Drug and alcohol review, 2021. </a:t>
            </a:r>
            <a:r>
              <a:rPr lang="en-US" b="1" dirty="0"/>
              <a:t>40</a:t>
            </a:r>
            <a:r>
              <a:rPr lang="en-US" dirty="0"/>
              <a:t>(5): p. 728-737.</a:t>
            </a:r>
            <a:endParaRPr lang="en-GB" dirty="0"/>
          </a:p>
          <a:p>
            <a:r>
              <a:rPr lang="en-US" dirty="0"/>
              <a:t>6.	Dunklin, S., </a:t>
            </a:r>
            <a:r>
              <a:rPr lang="en-US" i="1" dirty="0"/>
              <a:t>Understanding Alcohol Marketing and Youth Alcohol Consumption in Kampala, Uganda.</a:t>
            </a:r>
            <a:r>
              <a:rPr lang="en-US" dirty="0"/>
              <a:t> 2021.</a:t>
            </a:r>
            <a:endParaRPr lang="en-GB" dirty="0"/>
          </a:p>
          <a:p>
            <a:r>
              <a:rPr lang="en-US" dirty="0"/>
              <a:t>7.	H Swahn, M., et al., </a:t>
            </a:r>
            <a:r>
              <a:rPr lang="en-US" i="1" dirty="0"/>
              <a:t>Social norms regarding alcohol use, perceptions of alcohol advertisement and intent to drink alcohol among youth in Uganda.</a:t>
            </a:r>
            <a:r>
              <a:rPr lang="en-US" dirty="0"/>
              <a:t> International Journal of Health Promotion and Education, 2022: p. 1-17.</a:t>
            </a:r>
            <a:endParaRPr lang="en-GB" dirty="0"/>
          </a:p>
          <a:p>
            <a:r>
              <a:rPr lang="en-US" dirty="0"/>
              <a:t>8.	</a:t>
            </a:r>
            <a:r>
              <a:rPr lang="en-US" dirty="0" err="1"/>
              <a:t>Kabwama</a:t>
            </a:r>
            <a:r>
              <a:rPr lang="en-US" dirty="0"/>
              <a:t>, S.N., et al., </a:t>
            </a:r>
            <a:r>
              <a:rPr lang="en-US" i="1" dirty="0"/>
              <a:t>Alcohol use and associated factors among adolescent boys and young men in Kampala, Uganda.</a:t>
            </a:r>
            <a:r>
              <a:rPr lang="en-US" dirty="0"/>
              <a:t> Substance Abuse Treatment, Prevention, and Policy, 2021. </a:t>
            </a:r>
            <a:r>
              <a:rPr lang="en-US" b="1" dirty="0"/>
              <a:t>16</a:t>
            </a:r>
            <a:r>
              <a:rPr lang="en-US" dirty="0"/>
              <a:t>(1): p. 1-9.</a:t>
            </a:r>
          </a:p>
          <a:p>
            <a:r>
              <a:rPr lang="en-US" dirty="0"/>
              <a:t>9. WHO.  </a:t>
            </a:r>
            <a:r>
              <a:rPr lang="en-US" dirty="0">
                <a:hlinkClick r:id="rId2"/>
              </a:rPr>
              <a:t>10 areas governments could work with to reduce the harmful use of alcohol (who.int)</a:t>
            </a:r>
            <a:endParaRPr lang="en-US" dirty="0"/>
          </a:p>
          <a:p>
            <a:r>
              <a:rPr lang="en-GB" dirty="0"/>
              <a:t>10. </a:t>
            </a:r>
            <a:r>
              <a:rPr lang="en-GB" dirty="0" err="1"/>
              <a:t>Kuteesa</a:t>
            </a:r>
            <a:r>
              <a:rPr lang="en-GB" dirty="0"/>
              <a:t>, M. O., Weiss, H. A., Cook, S., Seeley, J., </a:t>
            </a:r>
            <a:r>
              <a:rPr lang="en-GB" dirty="0" err="1"/>
              <a:t>Ssentongo</a:t>
            </a:r>
            <a:r>
              <a:rPr lang="en-GB" dirty="0"/>
              <a:t>, J. N., </a:t>
            </a:r>
            <a:r>
              <a:rPr lang="en-GB" dirty="0" err="1"/>
              <a:t>Kizindo</a:t>
            </a:r>
            <a:r>
              <a:rPr lang="en-GB" dirty="0"/>
              <a:t>, R., ... &amp; Webb, E. L. (2020). Epidemiology of alcohol misuse and illicit drug use among young people aged 15–24 years in fishing communities in Uganda. </a:t>
            </a:r>
            <a:r>
              <a:rPr lang="en-GB" i="1" dirty="0"/>
              <a:t>International journal of environmental research and public health</a:t>
            </a:r>
            <a:r>
              <a:rPr lang="en-GB" dirty="0"/>
              <a:t>, </a:t>
            </a:r>
            <a:r>
              <a:rPr lang="en-GB" i="1" dirty="0"/>
              <a:t>17</a:t>
            </a:r>
            <a:r>
              <a:rPr lang="en-GB" dirty="0"/>
              <a:t>(7), 2401.</a:t>
            </a:r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D46A3-4C12-4A2D-B744-B73D6AA83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29FF-F9E0-47E7-B132-D81C7A99351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868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C7ECC-E9EB-48C0-8BAF-85F26D8D4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2B86E-BD86-417D-A1F8-AC294B0B3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  <a:p>
            <a:r>
              <a:rPr lang="en-GB" dirty="0"/>
              <a:t>Recent highlights of level and effects of alcohol abuse</a:t>
            </a:r>
          </a:p>
          <a:p>
            <a:r>
              <a:rPr lang="en-GB" dirty="0"/>
              <a:t>Key research gaps  with policy perspective</a:t>
            </a:r>
          </a:p>
          <a:p>
            <a:r>
              <a:rPr lang="en-GB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67F5E-579E-43ED-B94C-15B3D4203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29FF-F9E0-47E7-B132-D81C7A99351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85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B6855-6E3B-49E9-9835-2A0FA6462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9D9C1-1081-49A3-ABBD-E903C2604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While the country has made some strides in prevention of harmful use of alcohol, there is a lot more to do and this needs plenty of supporting evidence </a:t>
            </a:r>
          </a:p>
          <a:p>
            <a:r>
              <a:rPr lang="en-GB" dirty="0"/>
              <a:t>Alcohol related problems keep evolving and hence a need for different research approaches and focus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0911D-7665-494D-9A75-23A7C2FCA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29FF-F9E0-47E7-B132-D81C7A99351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5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C0773-B364-4349-8401-5758935BB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3883D-8231-44EB-A12E-6A0990F768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9.8%  of  have alcohol dependence problem (</a:t>
            </a:r>
            <a:r>
              <a:rPr lang="en-GB" dirty="0" err="1"/>
              <a:t>Kabwama</a:t>
            </a:r>
            <a:r>
              <a:rPr lang="en-GB" dirty="0"/>
              <a:t> et al 2016)</a:t>
            </a:r>
          </a:p>
          <a:p>
            <a:r>
              <a:rPr lang="en-GB" dirty="0"/>
              <a:t>The dependence level is much higher in vulnerable populations  for example its 19.4% among youth aged 15-24 in fishing communities (</a:t>
            </a:r>
            <a:r>
              <a:rPr lang="en-GB" dirty="0" err="1"/>
              <a:t>Kuteesa</a:t>
            </a:r>
            <a:r>
              <a:rPr lang="en-GB" dirty="0"/>
              <a:t> et al 2020)</a:t>
            </a:r>
          </a:p>
          <a:p>
            <a:r>
              <a:rPr lang="en-GB" dirty="0"/>
              <a:t>52% in rehab centres are there because of alcohol addiction (Tumwesigye et al 2021)</a:t>
            </a:r>
          </a:p>
          <a:p>
            <a:r>
              <a:rPr lang="en-GB" dirty="0"/>
              <a:t>31% alcohol use among  12-18 year olds (Swahn et al 2020)</a:t>
            </a:r>
          </a:p>
          <a:p>
            <a:r>
              <a:rPr lang="en-GB" dirty="0"/>
              <a:t>Uganda Still leads in EA and among top 7 in Africa (WHO).  </a:t>
            </a:r>
          </a:p>
          <a:p>
            <a:endParaRPr lang="en-GB" dirty="0"/>
          </a:p>
        </p:txBody>
      </p:sp>
      <p:pic>
        <p:nvPicPr>
          <p:cNvPr id="1026" name="Picture 2" descr="Search in sidebar query">
            <a:extLst>
              <a:ext uri="{FF2B5EF4-FFF2-40B4-BE49-F238E27FC236}">
                <a16:creationId xmlns:a16="http://schemas.microsoft.com/office/drawing/2014/main" id="{B5953115-2783-4D8B-8C1B-8113C0EFD7E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0879" y="1846263"/>
            <a:ext cx="39918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9C5622-A39A-4BEC-A11B-1F597A2FE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29FF-F9E0-47E7-B132-D81C7A99351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267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BFEFD-21FC-4402-8CC4-E87C1C449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Ten key areas  of intervention against harmful use of alcohol-WHO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3E72C-F3F0-42D3-BD66-9959BA71A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Leadership, awareness and commitment.</a:t>
            </a:r>
          </a:p>
          <a:p>
            <a:r>
              <a:rPr lang="en-US" dirty="0"/>
              <a:t>Health services' response.</a:t>
            </a:r>
          </a:p>
          <a:p>
            <a:r>
              <a:rPr lang="en-US" dirty="0"/>
              <a:t>Community action.</a:t>
            </a:r>
          </a:p>
          <a:p>
            <a:r>
              <a:rPr lang="en-US" dirty="0"/>
              <a:t>Drink-driving policies and countermeasures.</a:t>
            </a:r>
          </a:p>
          <a:p>
            <a:r>
              <a:rPr lang="en-US" dirty="0"/>
              <a:t>Availability of alcohol.</a:t>
            </a:r>
          </a:p>
          <a:p>
            <a:r>
              <a:rPr lang="en-US" dirty="0"/>
              <a:t>Marketing of alcoholic beverages.</a:t>
            </a:r>
          </a:p>
          <a:p>
            <a:r>
              <a:rPr lang="en-US" dirty="0"/>
              <a:t>Pricing policies.</a:t>
            </a:r>
          </a:p>
          <a:p>
            <a:r>
              <a:rPr lang="en-US" dirty="0"/>
              <a:t>Reducing the negative consequences of drinking and alcohol intoxication.</a:t>
            </a:r>
          </a:p>
          <a:p>
            <a:r>
              <a:rPr lang="en-US" dirty="0"/>
              <a:t>Reducing the public health impact of illicit alcohol and informally produced alcohol.</a:t>
            </a:r>
          </a:p>
          <a:p>
            <a:r>
              <a:rPr lang="en-US" dirty="0"/>
              <a:t>Monitoring and surveillance.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B8061-9E95-44BF-ADF6-FE0922654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29FF-F9E0-47E7-B132-D81C7A99351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674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C0FD5-F4D6-4E43-8EBB-669E90B9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gaps in the key intervention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430D0-1728-4419-836B-187850CE4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Leadership, awareness and commitment</a:t>
            </a:r>
          </a:p>
          <a:p>
            <a:pPr lvl="1"/>
            <a:r>
              <a:rPr lang="en-GB" dirty="0"/>
              <a:t>We now have a policy in place and a team of  NGOs, MPs and individuals advocating for change.  There is UAPA  coordinating all affiliated organisations. This calls for</a:t>
            </a:r>
            <a:endParaRPr lang="en-GB" sz="2000" dirty="0"/>
          </a:p>
          <a:p>
            <a:pPr lvl="2"/>
            <a:r>
              <a:rPr lang="en-GB" dirty="0"/>
              <a:t>-implementation research</a:t>
            </a:r>
            <a:endParaRPr lang="en-GB" sz="1600" dirty="0"/>
          </a:p>
          <a:p>
            <a:pPr lvl="2"/>
            <a:r>
              <a:rPr lang="en-GB" dirty="0"/>
              <a:t>-monitoring the levels of awareness and adherence to new rules and laws</a:t>
            </a:r>
            <a:endParaRPr lang="en-US" dirty="0"/>
          </a:p>
          <a:p>
            <a:r>
              <a:rPr lang="en-US" dirty="0"/>
              <a:t>Health services' response.</a:t>
            </a:r>
          </a:p>
          <a:p>
            <a:pPr lvl="1"/>
            <a:r>
              <a:rPr lang="en-GB" dirty="0"/>
              <a:t>awareness of the gravity of the problem among health workers</a:t>
            </a:r>
            <a:endParaRPr lang="en-GB" sz="2000" dirty="0"/>
          </a:p>
          <a:p>
            <a:pPr lvl="1"/>
            <a:r>
              <a:rPr lang="en-GB" dirty="0"/>
              <a:t>possibility of integration of alcohol screening tools in patient assessment </a:t>
            </a:r>
            <a:endParaRPr lang="en-GB" sz="2000" dirty="0"/>
          </a:p>
          <a:p>
            <a:pPr lvl="1"/>
            <a:r>
              <a:rPr lang="en-GB" dirty="0"/>
              <a:t>Will introduction of CAGE or AUDIT assessment tools increase self -awareness of alcohol problems and thus trigger reduction in consumption in other studies [1]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A24C3-6676-4334-9862-DC6488ED8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29FF-F9E0-47E7-B132-D81C7A99351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541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5A84C-CFC8-4043-BC2F-25FF860C2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gaps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CCD65-906C-46AA-984C-E338BC241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Community action.</a:t>
            </a:r>
          </a:p>
          <a:p>
            <a:pPr lvl="1"/>
            <a:r>
              <a:rPr lang="en-GB" dirty="0"/>
              <a:t>By laws  have been used to prevent alcohol abuse in Uganda but little has been done to study their effectiveness. </a:t>
            </a:r>
            <a:r>
              <a:rPr lang="en-GB" dirty="0" err="1"/>
              <a:t>E.g</a:t>
            </a:r>
            <a:r>
              <a:rPr lang="en-GB" dirty="0"/>
              <a:t>- Example is the </a:t>
            </a:r>
            <a:r>
              <a:rPr lang="en-GB" dirty="0" err="1"/>
              <a:t>Gulu</a:t>
            </a:r>
            <a:r>
              <a:rPr lang="en-GB" dirty="0"/>
              <a:t>  alcohol control ordinance of 2016 [2]. They even managed to convince the ministry of trade of the need for the ordinance [3].</a:t>
            </a:r>
          </a:p>
          <a:p>
            <a:pPr lvl="1"/>
            <a:r>
              <a:rPr lang="en-GB" dirty="0"/>
              <a:t>Home grown remedies akin to Iceland and Sri Lanka success stories 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73C8D-2675-45F8-BB39-28C33987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29FF-F9E0-47E7-B132-D81C7A99351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084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BCE1F-F015-4070-9A41-51A7C2184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Gaps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EECD7-9D08-4AF0-8D5A-B832F10E1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Drink-driving policies and countermeasures</a:t>
            </a:r>
          </a:p>
          <a:p>
            <a:pPr lvl="1"/>
            <a:r>
              <a:rPr lang="en-GB" dirty="0"/>
              <a:t>Awareness of drink-driving policies? Do people know the limits- alcohol sellers and buyers?</a:t>
            </a:r>
            <a:endParaRPr lang="en-GB" sz="2000" dirty="0"/>
          </a:p>
          <a:p>
            <a:pPr lvl="1"/>
            <a:r>
              <a:rPr lang="en-GB" dirty="0"/>
              <a:t>-What are Levels and patterns of drink driving</a:t>
            </a:r>
            <a:endParaRPr lang="en-GB" sz="2000" dirty="0"/>
          </a:p>
          <a:p>
            <a:pPr lvl="1"/>
            <a:r>
              <a:rPr lang="en-GB" dirty="0"/>
              <a:t>What factors are associated with the drink driving? </a:t>
            </a:r>
            <a:endParaRPr lang="en-GB" sz="2000" dirty="0"/>
          </a:p>
          <a:p>
            <a:pPr lvl="1"/>
            <a:r>
              <a:rPr lang="en-GB" dirty="0"/>
              <a:t>-mystery client  at bars- do attendants still give alcohol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2B62E-3C8B-4BFC-B605-891AD1345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29FF-F9E0-47E7-B132-D81C7A99351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314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63B69-E043-4BFA-A041-F3B504233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Gaps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16DBA-2D72-4164-9609-DD5460DF8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Availability of alcohol</a:t>
            </a:r>
          </a:p>
          <a:p>
            <a:pPr lvl="1"/>
            <a:r>
              <a:rPr lang="en-GB" dirty="0"/>
              <a:t>This refers to both distance and cost.  There are many studies that support reduced availability as a way to reduced alcohol abuse and its effects[4, 5]. One of the latest studies is in Estonia where alcohol related mortality reduced by 30-40% . </a:t>
            </a:r>
            <a:endParaRPr lang="en-GB" sz="2000" dirty="0"/>
          </a:p>
          <a:p>
            <a:pPr lvl="1"/>
            <a:r>
              <a:rPr lang="en-GB" dirty="0"/>
              <a:t>Will changes in alcohol availability reduce alcohol consumption-  current study on processes that led to ban of alcohol in 2019.  </a:t>
            </a:r>
          </a:p>
          <a:p>
            <a:pPr lvl="1"/>
            <a:r>
              <a:rPr lang="en-GB" dirty="0"/>
              <a:t>How has the ban helped reduced alcohol abuse and its effects in Kenya, Ivory cost, Senegal, Malawi?</a:t>
            </a:r>
            <a:endParaRPr lang="en-GB" sz="2000" dirty="0"/>
          </a:p>
          <a:p>
            <a:pPr lvl="1"/>
            <a:r>
              <a:rPr lang="en-GB" dirty="0"/>
              <a:t>What is the relationship between density of alcohol selling points and alcohol consumption?</a:t>
            </a:r>
            <a:endParaRPr lang="en-GB" sz="2000" dirty="0"/>
          </a:p>
          <a:p>
            <a:pPr lvl="1"/>
            <a:r>
              <a:rPr lang="en-GB" dirty="0"/>
              <a:t>Mapping of alcohol selling points and negative outcomes like poverty, </a:t>
            </a:r>
            <a:endParaRPr lang="en-GB" sz="2000" dirty="0"/>
          </a:p>
          <a:p>
            <a:pPr lvl="1"/>
            <a:r>
              <a:rPr lang="en-GB" dirty="0"/>
              <a:t>why should we allow people to drink from midday and not later?</a:t>
            </a:r>
            <a:endParaRPr lang="en-GB" sz="2000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C63EA-AAF8-4DE4-89C0-5651C4675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329FF-F9E0-47E7-B132-D81C7A99351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27329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173</TotalTime>
  <Words>1274</Words>
  <Application>Microsoft Office PowerPoint</Application>
  <PresentationFormat>Widescreen</PresentationFormat>
  <Paragraphs>103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Calibri Light</vt:lpstr>
      <vt:lpstr>Retrospect</vt:lpstr>
      <vt:lpstr>Recent highlights on level of alcohol abuse and Key research gaps for Uganda </vt:lpstr>
      <vt:lpstr>Outline</vt:lpstr>
      <vt:lpstr>Introduction</vt:lpstr>
      <vt:lpstr>Key highlights</vt:lpstr>
      <vt:lpstr>Ten key areas  of intervention against harmful use of alcohol-WHO</vt:lpstr>
      <vt:lpstr>Research gaps in the key intervention areas</vt:lpstr>
      <vt:lpstr>Research gaps cont’d</vt:lpstr>
      <vt:lpstr>Gaps cont’d</vt:lpstr>
      <vt:lpstr>Gaps cont’d</vt:lpstr>
      <vt:lpstr>Gaps cont’d</vt:lpstr>
      <vt:lpstr>gaps</vt:lpstr>
      <vt:lpstr>Conclusion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findings on level and effects of alcohol abuse and Key research priorities for Uganda</dc:title>
  <dc:creator>Nazarius Mbona Tumwesigye</dc:creator>
  <cp:lastModifiedBy>prudence Aturinde</cp:lastModifiedBy>
  <cp:revision>30</cp:revision>
  <dcterms:created xsi:type="dcterms:W3CDTF">2022-11-21T23:27:07Z</dcterms:created>
  <dcterms:modified xsi:type="dcterms:W3CDTF">2022-11-24T10:28:17Z</dcterms:modified>
</cp:coreProperties>
</file>